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20" d="100"/>
          <a:sy n="120" d="100"/>
        </p:scale>
        <p:origin x="-21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982533" y="893763"/>
            <a:ext cx="31646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VEGFR-3/FLT-4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669549" y="5455104"/>
            <a:ext cx="77978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000" dirty="0"/>
              <a:t>Immunofluorescence staining of human </a:t>
            </a:r>
            <a:r>
              <a:rPr lang="en-US" sz="1000" dirty="0" smtClean="0"/>
              <a:t>VEGFR-3/FLT-4 (red) in hFlt4-transfected MG63 cells. Monoclonal mouse anti-human FLT-4 #9D9 </a:t>
            </a:r>
            <a:r>
              <a:rPr lang="en-US" sz="1000" b="1" dirty="0" smtClean="0"/>
              <a:t>[Cat# 101-M36]</a:t>
            </a:r>
            <a:r>
              <a:rPr lang="en-US" sz="1000" dirty="0" smtClean="0"/>
              <a:t> and polyclonal rabbit anti-human FLT-4 (D) </a:t>
            </a:r>
            <a:r>
              <a:rPr lang="en-US" sz="1000" b="1" dirty="0" smtClean="0"/>
              <a:t>[Cat# 102-PA22]</a:t>
            </a:r>
            <a:r>
              <a:rPr lang="en-US" sz="1000" dirty="0" smtClean="0"/>
              <a:t>: A and C are negative control with secondary antibody only; B (</a:t>
            </a:r>
            <a:r>
              <a:rPr lang="en-US" sz="1000" dirty="0" err="1" smtClean="0"/>
              <a:t>mAb</a:t>
            </a:r>
            <a:r>
              <a:rPr lang="en-US" sz="1000" dirty="0" smtClean="0"/>
              <a:t>) and D (</a:t>
            </a:r>
            <a:r>
              <a:rPr lang="en-US" sz="1000" smtClean="0"/>
              <a:t>pAb</a:t>
            </a:r>
            <a:r>
              <a:rPr lang="en-US" sz="1000" dirty="0" smtClean="0"/>
              <a:t>) with specific antibodies against human FLT-4.</a:t>
            </a:r>
            <a:endParaRPr lang="en-US" sz="1000" dirty="0"/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The </a:t>
            </a:r>
            <a:r>
              <a:rPr lang="de-DE" sz="800" dirty="0" err="1" smtClean="0">
                <a:cs typeface="Arial" charset="0"/>
              </a:rPr>
              <a:t>experiment</a:t>
            </a:r>
            <a:r>
              <a:rPr lang="de-DE" sz="800" dirty="0" smtClean="0">
                <a:cs typeface="Arial" charset="0"/>
              </a:rPr>
              <a:t> was </a:t>
            </a:r>
            <a:r>
              <a:rPr lang="de-DE" sz="800" dirty="0" err="1" smtClean="0">
                <a:cs typeface="Arial" charset="0"/>
              </a:rPr>
              <a:t>performed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by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the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research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group</a:t>
            </a:r>
            <a:r>
              <a:rPr lang="de-DE" sz="800" dirty="0" smtClean="0">
                <a:cs typeface="Arial" charset="0"/>
              </a:rPr>
              <a:t> </a:t>
            </a:r>
            <a:r>
              <a:rPr lang="de-DE" sz="800" dirty="0" err="1" smtClean="0">
                <a:cs typeface="Arial" charset="0"/>
              </a:rPr>
              <a:t>of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smtClean="0">
                <a:cs typeface="Arial" charset="0"/>
              </a:rPr>
              <a:t>Dr. Wolfgang </a:t>
            </a:r>
            <a:r>
              <a:rPr lang="de-DE" sz="800" dirty="0" err="1">
                <a:cs typeface="Arial" charset="0"/>
              </a:rPr>
              <a:t>Holnthoner</a:t>
            </a:r>
            <a:r>
              <a:rPr lang="de-DE" sz="800" dirty="0">
                <a:cs typeface="Arial" charset="0"/>
              </a:rPr>
              <a:t>, </a:t>
            </a:r>
            <a:r>
              <a:rPr lang="de-DE" sz="800" dirty="0" smtClean="0">
                <a:cs typeface="Arial" charset="0"/>
              </a:rPr>
              <a:t>Ludwig </a:t>
            </a:r>
            <a:r>
              <a:rPr lang="de-DE" sz="800" dirty="0">
                <a:cs typeface="Arial" charset="0"/>
              </a:rPr>
              <a:t>Boltzmann Institute </a:t>
            </a:r>
            <a:r>
              <a:rPr lang="de-DE" sz="800" dirty="0" err="1">
                <a:cs typeface="Arial" charset="0"/>
              </a:rPr>
              <a:t>for</a:t>
            </a:r>
            <a:r>
              <a:rPr lang="de-DE" sz="800" dirty="0">
                <a:cs typeface="Arial" charset="0"/>
              </a:rPr>
              <a:t> Experimental </a:t>
            </a:r>
            <a:r>
              <a:rPr lang="de-DE" sz="800" dirty="0" err="1">
                <a:cs typeface="Arial" charset="0"/>
              </a:rPr>
              <a:t>and</a:t>
            </a:r>
            <a:r>
              <a:rPr lang="de-DE" sz="800" dirty="0">
                <a:cs typeface="Arial" charset="0"/>
              </a:rPr>
              <a:t> Clinical </a:t>
            </a:r>
            <a:r>
              <a:rPr lang="de-DE" sz="800" dirty="0" err="1" smtClean="0">
                <a:cs typeface="Arial" charset="0"/>
              </a:rPr>
              <a:t>Traumatology</a:t>
            </a:r>
            <a:r>
              <a:rPr lang="de-DE" sz="800" dirty="0" smtClean="0">
                <a:cs typeface="Arial" charset="0"/>
              </a:rPr>
              <a:t>, Austrian </a:t>
            </a:r>
            <a:r>
              <a:rPr lang="de-DE" sz="800" dirty="0">
                <a:cs typeface="Arial" charset="0"/>
              </a:rPr>
              <a:t>Cluster </a:t>
            </a:r>
            <a:r>
              <a:rPr lang="de-DE" sz="800" dirty="0" err="1">
                <a:cs typeface="Arial" charset="0"/>
              </a:rPr>
              <a:t>for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Tissue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smtClean="0">
                <a:cs typeface="Arial" charset="0"/>
              </a:rPr>
              <a:t>Regeneration, </a:t>
            </a:r>
            <a:r>
              <a:rPr lang="de-DE" sz="800" dirty="0" err="1" smtClean="0">
                <a:cs typeface="Arial" charset="0"/>
              </a:rPr>
              <a:t>Donaueschingenstrasse</a:t>
            </a:r>
            <a:r>
              <a:rPr lang="de-DE" sz="800" dirty="0" smtClean="0">
                <a:cs typeface="Arial" charset="0"/>
              </a:rPr>
              <a:t> 13, A-1200 </a:t>
            </a:r>
            <a:r>
              <a:rPr lang="de-DE" sz="800" dirty="0">
                <a:cs typeface="Arial" charset="0"/>
              </a:rPr>
              <a:t>Vienna, </a:t>
            </a:r>
            <a:r>
              <a:rPr lang="de-DE" sz="800" dirty="0" smtClean="0">
                <a:cs typeface="Arial" charset="0"/>
              </a:rPr>
              <a:t>Austria</a:t>
            </a:r>
            <a:endParaRPr lang="de-DE" sz="8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  <p:grpSp>
        <p:nvGrpSpPr>
          <p:cNvPr id="11" name="Gruppieren 10"/>
          <p:cNvGrpSpPr/>
          <p:nvPr/>
        </p:nvGrpSpPr>
        <p:grpSpPr>
          <a:xfrm>
            <a:off x="2105270" y="1412776"/>
            <a:ext cx="4915002" cy="3860400"/>
            <a:chOff x="2105270" y="1552990"/>
            <a:chExt cx="4915002" cy="3860400"/>
          </a:xfrm>
        </p:grpSpPr>
        <p:grpSp>
          <p:nvGrpSpPr>
            <p:cNvPr id="9" name="Gruppieren 8"/>
            <p:cNvGrpSpPr/>
            <p:nvPr/>
          </p:nvGrpSpPr>
          <p:grpSpPr>
            <a:xfrm>
              <a:off x="2105270" y="1556792"/>
              <a:ext cx="2310445" cy="3856598"/>
              <a:chOff x="2105270" y="1556792"/>
              <a:chExt cx="2310445" cy="3856598"/>
            </a:xfrm>
          </p:grpSpPr>
          <p:pic>
            <p:nvPicPr>
              <p:cNvPr id="2" name="Grafik 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6312" y="1556792"/>
                <a:ext cx="2305893" cy="1823563"/>
              </a:xfrm>
              <a:prstGeom prst="rect">
                <a:avLst/>
              </a:prstGeom>
            </p:spPr>
          </p:pic>
          <p:pic>
            <p:nvPicPr>
              <p:cNvPr id="3" name="Grafik 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9822" y="3589827"/>
                <a:ext cx="2305893" cy="1823563"/>
              </a:xfrm>
              <a:prstGeom prst="rect">
                <a:avLst/>
              </a:prstGeom>
            </p:spPr>
          </p:pic>
          <p:sp>
            <p:nvSpPr>
              <p:cNvPr id="8" name="Textfeld 7"/>
              <p:cNvSpPr txBox="1"/>
              <p:nvPr/>
            </p:nvSpPr>
            <p:spPr>
              <a:xfrm>
                <a:off x="2109822" y="1564366"/>
                <a:ext cx="3209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 smtClean="0">
                    <a:solidFill>
                      <a:schemeClr val="bg1"/>
                    </a:solidFill>
                  </a:rPr>
                  <a:t>A</a:t>
                </a:r>
                <a:endParaRPr lang="de-DE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feld 20"/>
              <p:cNvSpPr txBox="1"/>
              <p:nvPr/>
            </p:nvSpPr>
            <p:spPr>
              <a:xfrm>
                <a:off x="2105270" y="3594502"/>
                <a:ext cx="3209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 smtClean="0">
                    <a:solidFill>
                      <a:schemeClr val="bg1"/>
                    </a:solidFill>
                  </a:rPr>
                  <a:t>B</a:t>
                </a:r>
                <a:endParaRPr lang="de-DE" sz="16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4713242" y="1552990"/>
              <a:ext cx="2307030" cy="3857402"/>
              <a:chOff x="4713242" y="1552990"/>
              <a:chExt cx="2307030" cy="3857402"/>
            </a:xfrm>
          </p:grpSpPr>
          <p:pic>
            <p:nvPicPr>
              <p:cNvPr id="4" name="Grafik 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4379" y="1556792"/>
                <a:ext cx="2305893" cy="1823563"/>
              </a:xfrm>
              <a:prstGeom prst="rect">
                <a:avLst/>
              </a:prstGeom>
            </p:spPr>
          </p:pic>
          <p:pic>
            <p:nvPicPr>
              <p:cNvPr id="5" name="Grafik 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3242" y="3586829"/>
                <a:ext cx="2305893" cy="1823563"/>
              </a:xfrm>
              <a:prstGeom prst="rect">
                <a:avLst/>
              </a:prstGeom>
            </p:spPr>
          </p:pic>
          <p:sp>
            <p:nvSpPr>
              <p:cNvPr id="20" name="Textfeld 19"/>
              <p:cNvSpPr txBox="1"/>
              <p:nvPr/>
            </p:nvSpPr>
            <p:spPr>
              <a:xfrm>
                <a:off x="4716016" y="1552990"/>
                <a:ext cx="3321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 smtClean="0">
                    <a:solidFill>
                      <a:schemeClr val="bg1"/>
                    </a:solidFill>
                  </a:rPr>
                  <a:t>C</a:t>
                </a:r>
                <a:endParaRPr lang="de-DE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feld 21"/>
              <p:cNvSpPr txBox="1"/>
              <p:nvPr/>
            </p:nvSpPr>
            <p:spPr>
              <a:xfrm>
                <a:off x="4717246" y="3594502"/>
                <a:ext cx="3321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 smtClean="0">
                    <a:solidFill>
                      <a:schemeClr val="bg1"/>
                    </a:solidFill>
                  </a:rPr>
                  <a:t>D</a:t>
                </a:r>
                <a:endParaRPr lang="de-DE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2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7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46</cp:revision>
  <dcterms:created xsi:type="dcterms:W3CDTF">2010-12-17T07:34:39Z</dcterms:created>
  <dcterms:modified xsi:type="dcterms:W3CDTF">2015-03-24T12:17:47Z</dcterms:modified>
</cp:coreProperties>
</file>